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33" r:id="rId3"/>
    <p:sldId id="416" r:id="rId4"/>
    <p:sldId id="417" r:id="rId5"/>
    <p:sldId id="418" r:id="rId6"/>
    <p:sldId id="419" r:id="rId7"/>
    <p:sldId id="420" r:id="rId8"/>
    <p:sldId id="422" r:id="rId9"/>
    <p:sldId id="421" r:id="rId10"/>
    <p:sldId id="415" r:id="rId11"/>
    <p:sldId id="389" r:id="rId12"/>
    <p:sldId id="388" r:id="rId13"/>
    <p:sldId id="390" r:id="rId14"/>
    <p:sldId id="391" r:id="rId15"/>
    <p:sldId id="423" r:id="rId16"/>
    <p:sldId id="392" r:id="rId17"/>
    <p:sldId id="424" r:id="rId18"/>
    <p:sldId id="395" r:id="rId19"/>
    <p:sldId id="396" r:id="rId20"/>
    <p:sldId id="401" r:id="rId21"/>
    <p:sldId id="402" r:id="rId22"/>
    <p:sldId id="411" r:id="rId23"/>
    <p:sldId id="414" r:id="rId24"/>
    <p:sldId id="375" r:id="rId25"/>
    <p:sldId id="386" r:id="rId26"/>
    <p:sldId id="382" r:id="rId27"/>
    <p:sldId id="380" r:id="rId28"/>
    <p:sldId id="38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760"/>
    <a:srgbClr val="007700"/>
    <a:srgbClr val="003500"/>
    <a:srgbClr val="DEB614"/>
    <a:srgbClr val="C2B13D"/>
    <a:srgbClr val="C35D51"/>
    <a:srgbClr val="EBA53A"/>
    <a:srgbClr val="8CC7B7"/>
    <a:srgbClr val="6D69F7"/>
    <a:srgbClr val="E7D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7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696" y="-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1F76C-1277-3B43-8CF4-1039DD0D459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767D8-86DB-5943-9E47-18E26EC3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3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7778-3429-0045-93E3-01F57ED9EF83}" type="datetimeFigureOut">
              <a:rPr lang="en-US" smtClean="0"/>
              <a:t>13. 3. 26.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g"/><Relationship Id="rId9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75463" y="21134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6" name="순서도: 수동 입력 21"/>
          <p:cNvSpPr>
            <a:spLocks noChangeArrowheads="1"/>
          </p:cNvSpPr>
          <p:nvPr/>
        </p:nvSpPr>
        <p:spPr bwMode="auto">
          <a:xfrm rot="10800000">
            <a:off x="-23814" y="-3177"/>
            <a:ext cx="794908" cy="3586687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257862" y="86853"/>
            <a:ext cx="438582" cy="305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endParaRPr lang="en-US" altLang="ko-KR" sz="1650" b="1" dirty="0">
              <a:solidFill>
                <a:srgbClr val="800000"/>
              </a:solidFill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Copyright © </a:t>
            </a:r>
            <a:r>
              <a:rPr lang="en-US" sz="1100" b="1" dirty="0" smtClean="0"/>
              <a:t>2013, Embedded System Lab  , </a:t>
            </a:r>
            <a:r>
              <a:rPr lang="en-US" sz="1100" b="1" dirty="0" err="1" smtClean="0"/>
              <a:t>Hansung</a:t>
            </a:r>
            <a:r>
              <a:rPr lang="en-US" sz="1100" b="1" dirty="0" smtClean="0"/>
              <a:t> University , All </a:t>
            </a:r>
            <a:r>
              <a:rPr lang="en-US" sz="1100" b="1" dirty="0"/>
              <a:t>rights reserved</a:t>
            </a:r>
            <a:endParaRPr lang="en-US" sz="1100" dirty="0">
              <a:latin typeface="맑은고딕"/>
              <a:cs typeface="맑은고딕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5041875" y="5200331"/>
            <a:ext cx="3251878" cy="1108394"/>
          </a:xfrm>
          <a:prstGeom prst="wedgeEllipseCallout">
            <a:avLst>
              <a:gd name="adj1" fmla="val -17068"/>
              <a:gd name="adj2" fmla="val 5835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 smtClean="0"/>
              <a:t>2013</a:t>
            </a:r>
            <a:r>
              <a:rPr lang="ko-KR" altLang="en-US" b="1" dirty="0" smtClean="0"/>
              <a:t> 설계 프로젝트</a:t>
            </a:r>
            <a:endParaRPr lang="en-US" altLang="ko-KR" b="1" dirty="0" smtClean="0"/>
          </a:p>
          <a:p>
            <a:pPr algn="r">
              <a:defRPr/>
            </a:pPr>
            <a:r>
              <a:rPr lang="en-US" altLang="ko-KR" b="1" dirty="0" smtClean="0"/>
              <a:t>For Needs </a:t>
            </a:r>
            <a:r>
              <a:rPr lang="ko-KR" altLang="en-US" b="1" dirty="0" smtClean="0"/>
              <a:t>팀  </a:t>
            </a:r>
            <a:endParaRPr lang="en-US" altLang="ko-KR" b="1" dirty="0" smtClean="0"/>
          </a:p>
          <a:p>
            <a:pPr algn="r">
              <a:lnSpc>
                <a:spcPct val="150000"/>
              </a:lnSpc>
              <a:defRPr/>
            </a:pPr>
            <a:r>
              <a:rPr lang="ko-KR" altLang="en-US" sz="1200" b="1" dirty="0" smtClean="0"/>
              <a:t>송태웅</a:t>
            </a:r>
            <a:r>
              <a:rPr lang="ko-KR" altLang="ko-KR" sz="1200" b="1" dirty="0" smtClean="0"/>
              <a:t>,</a:t>
            </a:r>
            <a:r>
              <a:rPr lang="ko-KR" altLang="en-US" sz="1200" b="1" dirty="0" smtClean="0"/>
              <a:t> 신승진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장영창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김미림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      </a:t>
            </a:r>
            <a:endParaRPr lang="en-US" altLang="ko-KR" sz="1200" b="1" dirty="0" smtClean="0"/>
          </a:p>
        </p:txBody>
      </p:sp>
      <p:pic>
        <p:nvPicPr>
          <p:cNvPr id="14" name="Picture 13" descr="hans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079" y="4831167"/>
            <a:ext cx="62474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그리기위해 </a:t>
            </a:r>
            <a:endParaRPr lang="en-US" altLang="ko-KR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그리는 사람은없다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함께 마인드맵을 완성하고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(Be Social..)</a:t>
            </a:r>
          </a:p>
          <a:p>
            <a:r>
              <a:rPr lang="ko-KR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 가치를 얻어간다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(Get in mind) ”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229038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37" y="0"/>
            <a:ext cx="4104463" cy="28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7631" y="2696730"/>
            <a:ext cx="676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</a:t>
            </a:r>
            <a:r>
              <a:rPr lang="ko-KR" altLang="en-US" sz="4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유럽 여행 계획</a:t>
            </a:r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endParaRPr lang="en-US" altLang="ko-KR" sz="3000" b="1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짠다면</a:t>
            </a:r>
            <a:r>
              <a:rPr lang="en-US" altLang="ko-KR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ctr"/>
            <a:r>
              <a:rPr lang="en-US" altLang="ko-KR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편지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5" y="4651094"/>
            <a:ext cx="3150347" cy="1810544"/>
          </a:xfrm>
          <a:prstGeom prst="rect">
            <a:avLst/>
          </a:prstGeom>
        </p:spPr>
      </p:pic>
      <p:pic>
        <p:nvPicPr>
          <p:cNvPr id="4" name="Picture 3" descr="e0080644_477a1837a24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" y="134469"/>
            <a:ext cx="3008157" cy="2256118"/>
          </a:xfrm>
          <a:prstGeom prst="rect">
            <a:avLst/>
          </a:prstGeom>
        </p:spPr>
      </p:pic>
      <p:pic>
        <p:nvPicPr>
          <p:cNvPr id="9" name="Picture 8" descr="20100827122631_585326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0" y="149414"/>
            <a:ext cx="2843493" cy="2274794"/>
          </a:xfrm>
          <a:prstGeom prst="rect">
            <a:avLst/>
          </a:prstGeom>
        </p:spPr>
      </p:pic>
      <p:pic>
        <p:nvPicPr>
          <p:cNvPr id="14" name="Picture 13" descr="IMG_000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5" y="2555638"/>
            <a:ext cx="2916519" cy="2187389"/>
          </a:xfrm>
          <a:prstGeom prst="rect">
            <a:avLst/>
          </a:prstGeom>
        </p:spPr>
      </p:pic>
      <p:pic>
        <p:nvPicPr>
          <p:cNvPr id="24" name="Picture 23" descr="PICT9088_thumb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26" y="403413"/>
            <a:ext cx="3029228" cy="19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33739779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3" y="594528"/>
            <a:ext cx="4183529" cy="2959232"/>
          </a:xfrm>
          <a:prstGeom prst="rect">
            <a:avLst/>
          </a:prstGeom>
        </p:spPr>
      </p:pic>
      <p:pic>
        <p:nvPicPr>
          <p:cNvPr id="3" name="Picture 2" descr="35635615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8" y="3831407"/>
            <a:ext cx="3306792" cy="2336800"/>
          </a:xfrm>
          <a:prstGeom prst="rect">
            <a:avLst/>
          </a:prstGeom>
        </p:spPr>
      </p:pic>
      <p:pic>
        <p:nvPicPr>
          <p:cNvPr id="4" name="Picture 3" descr="thumb_SG10385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530" y="4022807"/>
            <a:ext cx="3227294" cy="2145400"/>
          </a:xfrm>
          <a:prstGeom prst="rect">
            <a:avLst/>
          </a:prstGeom>
        </p:spPr>
      </p:pic>
      <p:pic>
        <p:nvPicPr>
          <p:cNvPr id="5" name="Picture 4" descr="TravelChecklistMindMa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" y="377879"/>
            <a:ext cx="3635772" cy="29434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29993" y="2876219"/>
            <a:ext cx="3022360" cy="1607323"/>
          </a:xfrm>
          <a:prstGeom prst="ellipse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2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시간과 정신을 투자해</a:t>
            </a:r>
            <a:endParaRPr lang="en-US" altLang="ko-KR" sz="15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계획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마인드맵</a:t>
            </a:r>
            <a:endParaRPr lang="en-US" altLang="ko-KR" sz="2000" dirty="0"/>
          </a:p>
        </p:txBody>
      </p:sp>
      <p:sp>
        <p:nvSpPr>
          <p:cNvPr id="9" name="Oval 8"/>
          <p:cNvSpPr/>
          <p:nvPr/>
        </p:nvSpPr>
        <p:spPr>
          <a:xfrm>
            <a:off x="6459181" y="3553760"/>
            <a:ext cx="2460701" cy="1224640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기록한 계획대로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환전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  <a:r>
              <a:rPr lang="ko-KR" altLang="en-US" sz="2000" dirty="0" smtClean="0">
                <a:solidFill>
                  <a:srgbClr val="FFFF00"/>
                </a:solidFill>
              </a:rPr>
              <a:t>각종 짐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챙기기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5042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" name="Picture 3" descr="15061954_55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35" y="2629650"/>
            <a:ext cx="2661023" cy="3664272"/>
          </a:xfrm>
          <a:prstGeom prst="rect">
            <a:avLst/>
          </a:prstGeom>
        </p:spPr>
      </p:pic>
      <p:pic>
        <p:nvPicPr>
          <p:cNvPr id="8" name="Picture 7" descr="IE000968685_ST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35" y="149411"/>
            <a:ext cx="3033059" cy="2132808"/>
          </a:xfrm>
          <a:prstGeom prst="rect">
            <a:avLst/>
          </a:prstGeom>
        </p:spPr>
      </p:pic>
      <p:pic>
        <p:nvPicPr>
          <p:cNvPr id="10" name="Picture 9" descr="SAM_000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" y="254004"/>
            <a:ext cx="3614615" cy="2032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02236" y="3213655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설레는 마음으로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공항 도착 </a:t>
            </a:r>
            <a:r>
              <a:rPr lang="en-US" altLang="ko-KR" sz="1500" dirty="0" smtClean="0">
                <a:solidFill>
                  <a:schemeClr val="bg1"/>
                </a:solidFill>
              </a:rPr>
              <a:t>!!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시작</a:t>
            </a:r>
            <a:r>
              <a:rPr lang="en-US" altLang="ko-KR" sz="2000" dirty="0" smtClean="0">
                <a:solidFill>
                  <a:srgbClr val="FFFF00"/>
                </a:solidFill>
              </a:rPr>
              <a:t>!!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^^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2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좌절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77" y="1072776"/>
            <a:ext cx="3049129" cy="2020048"/>
          </a:xfrm>
          <a:prstGeom prst="rect">
            <a:avLst/>
          </a:prstGeom>
        </p:spPr>
      </p:pic>
      <p:pic>
        <p:nvPicPr>
          <p:cNvPr id="3" name="Picture 2" descr="dd8b0ae2b3887c933d8265017bfb319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21" y="1072776"/>
            <a:ext cx="2723785" cy="20180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3647" y="2952887"/>
            <a:ext cx="5129647" cy="1708761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이런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</a:t>
            </a:r>
            <a:endParaRPr lang="en-US" altLang="ko-KR" sz="1500" dirty="0" smtClean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집에 다시 갔다 와야하나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</a:p>
        </p:txBody>
      </p:sp>
      <p:sp>
        <p:nvSpPr>
          <p:cNvPr id="8" name="Oval 7"/>
          <p:cNvSpPr/>
          <p:nvPr/>
        </p:nvSpPr>
        <p:spPr>
          <a:xfrm>
            <a:off x="3824941" y="3990650"/>
            <a:ext cx="5199530" cy="167375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제대로 놀지도 못하고 너무 아쉽다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 </a:t>
            </a:r>
            <a:r>
              <a:rPr lang="ko-KR" altLang="en-US" sz="2000" dirty="0" smtClean="0">
                <a:solidFill>
                  <a:srgbClr val="FFFF00"/>
                </a:solidFill>
              </a:rPr>
              <a:t>다음번엔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준비 철저히 해서 와야지</a:t>
            </a:r>
            <a:r>
              <a:rPr lang="en-US" altLang="ko-KR" sz="2000" dirty="0" smtClean="0">
                <a:solidFill>
                  <a:srgbClr val="FFFF00"/>
                </a:solidFill>
              </a:rPr>
              <a:t>…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3647" y="4827302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 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이걸 빠트리다니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algn="ctr"/>
            <a:endParaRPr lang="en-US" altLang="ko-KR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-1435807" y="254481"/>
            <a:ext cx="5584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But..</a:t>
            </a:r>
          </a:p>
          <a:p>
            <a:endParaRPr lang="en-US" altLang="ko-KR" sz="4500" dirty="0"/>
          </a:p>
        </p:txBody>
      </p:sp>
    </p:spTree>
    <p:extLst>
      <p:ext uri="{BB962C8B-B14F-4D97-AF65-F5344CB8AC3E}">
        <p14:creationId xmlns:p14="http://schemas.microsoft.com/office/powerpoint/2010/main" val="68786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947" y="1681511"/>
            <a:ext cx="585579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결론적으로 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님은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계획짜고 비용계산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하느라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온갖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 읽어보고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고생 꽤나 했다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5327" y="3947411"/>
            <a:ext cx="5834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그런데 님은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결국 빠트린게 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있을것이고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 못해간것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있을것이다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님의 계획은 완벽한 것이 아니었다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Picture 1" descr="20040806095717308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90" y="517355"/>
            <a:ext cx="2670344" cy="2007703"/>
          </a:xfrm>
          <a:prstGeom prst="rect">
            <a:avLst/>
          </a:prstGeom>
        </p:spPr>
      </p:pic>
      <p:pic>
        <p:nvPicPr>
          <p:cNvPr id="7" name="Picture 6" descr="좌절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1" y="4692228"/>
            <a:ext cx="2584822" cy="17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3857" y="2385373"/>
            <a:ext cx="606987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그러면 어떻게해</a:t>
            </a:r>
            <a:r>
              <a:rPr lang="en-US" altLang="ko-KR" sz="6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?</a:t>
            </a:r>
            <a:endParaRPr lang="en-US" altLang="ko-KR" sz="60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2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59769" y="179182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412" y="2735048"/>
            <a:ext cx="7944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이용하면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고민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해결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된다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3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95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4118" y="1330023"/>
            <a:ext cx="63172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에서 유럽여행 계획을 세우면</a:t>
            </a:r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기본 틀을 마인드맵으로 제공해줍니다</a:t>
            </a:r>
            <a:r>
              <a:rPr lang="en-US" altLang="ko-KR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74710" y="3631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82" y="3038183"/>
            <a:ext cx="86061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마인드맵만 채우면 </a:t>
            </a:r>
            <a:endParaRPr lang="en-US" altLang="ko-KR" sz="25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계획을 빠트리지 않을수있습니다</a:t>
            </a:r>
            <a:r>
              <a:rPr lang="en-US" altLang="ko-KR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129213"/>
            <a:ext cx="8882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힘들게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마인드맵을 채울때</a:t>
            </a:r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               적절한 노드를 추천해줍니다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79" y="5115131"/>
            <a:ext cx="8723657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그래서 완성된 마인드맵에서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</a:t>
            </a:r>
            <a:r>
              <a:rPr lang="ko-KR" altLang="en-US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일정표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와 </a:t>
            </a:r>
            <a:r>
              <a:rPr lang="ko-KR" altLang="en-US" sz="35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비용계산서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생성해줍니다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3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227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2475" y="2397558"/>
            <a:ext cx="79422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lang="en-US" altLang="ko-KR" sz="6600" b="1" dirty="0" smtClean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어떻게 이용</a:t>
            </a:r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하면 되나요</a:t>
            </a:r>
            <a:r>
              <a:rPr lang="en-US" altLang="ko-KR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?</a:t>
            </a:r>
            <a:endParaRPr lang="ko-KR" altLang="en-US" sz="5000" b="1" dirty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04169" y="1533508"/>
            <a:ext cx="7772400" cy="172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6098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3" y="926305"/>
            <a:ext cx="7156823" cy="53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3779" y="4249040"/>
            <a:ext cx="6768304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마인드맵을 그릴수 있는 </a:t>
            </a:r>
            <a:endParaRPr lang="en-US" altLang="ko-KR" sz="5000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  <a:p>
            <a:pPr algn="ctr"/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Site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는 많습니다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.</a:t>
            </a:r>
            <a:endParaRPr lang="en-US" altLang="ko-KR" sz="5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pic>
        <p:nvPicPr>
          <p:cNvPr id="3" name="Picture 2" descr="스크린샷 2013-03-26 오전 1.5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2745" cy="2465294"/>
          </a:xfrm>
          <a:prstGeom prst="rect">
            <a:avLst/>
          </a:prstGeom>
        </p:spPr>
      </p:pic>
      <p:pic>
        <p:nvPicPr>
          <p:cNvPr id="5" name="Picture 4" descr="스크린샷 2013-03-26 오전 1.5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45" y="0"/>
            <a:ext cx="4761255" cy="2678206"/>
          </a:xfrm>
          <a:prstGeom prst="rect">
            <a:avLst/>
          </a:prstGeom>
        </p:spPr>
      </p:pic>
      <p:pic>
        <p:nvPicPr>
          <p:cNvPr id="7" name="Picture 6" descr="스크린샷 2013-03-26 오전 1.53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08" y="1840799"/>
            <a:ext cx="3135157" cy="1763526"/>
          </a:xfrm>
          <a:prstGeom prst="rect">
            <a:avLst/>
          </a:prstGeom>
        </p:spPr>
      </p:pic>
      <p:pic>
        <p:nvPicPr>
          <p:cNvPr id="8" name="Picture 7" descr="스크린샷 2013-03-26 오전 1.57.3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11" y="1796443"/>
            <a:ext cx="3214012" cy="18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1296" y="2449953"/>
            <a:ext cx="7022352" cy="1550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dirty="0" smtClean="0">
                <a:solidFill>
                  <a:srgbClr val="FFFF00"/>
                </a:solidFill>
              </a:rPr>
              <a:t>완성</a:t>
            </a:r>
            <a:r>
              <a:rPr lang="ko-KR" altLang="en-US" sz="3600" dirty="0" smtClean="0"/>
              <a:t>된 </a:t>
            </a:r>
            <a:r>
              <a:rPr lang="ko-KR" altLang="en-US" sz="4600" dirty="0" smtClean="0">
                <a:solidFill>
                  <a:srgbClr val="FFFF00"/>
                </a:solidFill>
              </a:rPr>
              <a:t>마인드 맵</a:t>
            </a:r>
            <a:r>
              <a:rPr lang="ko-KR" altLang="en-US" sz="3600" dirty="0" smtClean="0"/>
              <a:t>을 </a:t>
            </a:r>
            <a:r>
              <a:rPr lang="ko-KR" altLang="en-US" sz="4600" dirty="0" smtClean="0">
                <a:solidFill>
                  <a:srgbClr val="FFFF00"/>
                </a:solidFill>
              </a:rPr>
              <a:t>활용</a:t>
            </a:r>
            <a:r>
              <a:rPr lang="ko-KR" altLang="en-US" sz="3600" dirty="0" smtClean="0"/>
              <a:t>한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 </a:t>
            </a:r>
            <a:r>
              <a:rPr lang="ko-KR" altLang="en-US" sz="4600" dirty="0" smtClean="0">
                <a:solidFill>
                  <a:srgbClr val="FFFF00"/>
                </a:solidFill>
              </a:rPr>
              <a:t>가치창출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기능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397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2" y="873754"/>
            <a:ext cx="4217370" cy="562315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326" y="1240118"/>
            <a:ext cx="3571849" cy="3077882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solidFill>
                  <a:srgbClr val="FFFF00"/>
                </a:solidFill>
              </a:rPr>
              <a:t>완성</a:t>
            </a:r>
            <a:r>
              <a:rPr lang="ko-KR" altLang="en-US" sz="2000" dirty="0" smtClean="0">
                <a:solidFill>
                  <a:srgbClr val="FFFFFF"/>
                </a:solidFill>
              </a:rPr>
              <a:t>된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rgbClr val="FFFFFF"/>
                </a:solidFill>
              </a:rPr>
              <a:t>‘</a:t>
            </a:r>
            <a:r>
              <a:rPr lang="ko-KR" altLang="en-US" sz="2000" dirty="0" smtClean="0">
                <a:solidFill>
                  <a:srgbClr val="FFFFFF"/>
                </a:solidFill>
              </a:rPr>
              <a:t>유럽 여행</a:t>
            </a:r>
            <a:r>
              <a:rPr lang="en-US" altLang="ko-KR" sz="2000" dirty="0" smtClean="0">
                <a:solidFill>
                  <a:srgbClr val="FFFFFF"/>
                </a:solidFill>
              </a:rPr>
              <a:t>’</a:t>
            </a: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마인드맵에서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원하는 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항목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선택시 </a:t>
            </a:r>
            <a:endParaRPr lang="en-US" altLang="ko-KR" sz="3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0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873754"/>
            <a:ext cx="4334808" cy="577974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21411" y="2345766"/>
            <a:ext cx="4093883" cy="300883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유럽여행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계획표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일정표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비용관련 자료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등을 생성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6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" y="873754"/>
            <a:ext cx="4326329" cy="57684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35446" y="2276060"/>
            <a:ext cx="4333849" cy="3087822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FFFFFF"/>
              </a:solidFill>
            </a:endParaRPr>
          </a:p>
          <a:p>
            <a:pPr algn="ctr"/>
            <a:r>
              <a:rPr lang="ko-KR" altLang="ko-KR" sz="2400" dirty="0">
                <a:solidFill>
                  <a:srgbClr val="FFFF00"/>
                </a:solidFill>
              </a:rPr>
              <a:t>-</a:t>
            </a:r>
            <a:r>
              <a:rPr lang="en-US" altLang="ko-KR" sz="2400" dirty="0">
                <a:solidFill>
                  <a:srgbClr val="FFFF00"/>
                </a:solidFill>
              </a:rPr>
              <a:t>&gt;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>
                <a:solidFill>
                  <a:srgbClr val="FFFF00"/>
                </a:solidFill>
              </a:rPr>
              <a:t>각 노드에 </a:t>
            </a:r>
            <a:endParaRPr lang="en-US" altLang="ko-KR" sz="2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세부내용까지 </a:t>
            </a:r>
            <a:endParaRPr lang="en-US" altLang="ko-KR" sz="2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파일첨부</a:t>
            </a:r>
            <a:r>
              <a:rPr lang="en-US" altLang="ko-KR" sz="24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내용첨부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526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4" name="Picture 3" descr="feedback2x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77" y="3732495"/>
            <a:ext cx="2839823" cy="28398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95625">
            <a:off x="4681946" y="3928656"/>
            <a:ext cx="1182756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0236" y="4872098"/>
            <a:ext cx="1603941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마인드맵 확인 및 가치 얻기</a:t>
            </a:r>
            <a:endParaRPr lang="en-US" altLang="ko-KR" dirty="0"/>
          </a:p>
        </p:txBody>
      </p:sp>
      <p:pic>
        <p:nvPicPr>
          <p:cNvPr id="10" name="Picture 9" descr="1179824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" y="4295238"/>
            <a:ext cx="3230880" cy="21564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8410328">
            <a:off x="3175859" y="3922574"/>
            <a:ext cx="961027" cy="5277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51340" y="4668690"/>
            <a:ext cx="1336778" cy="215445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93483" y="6320135"/>
            <a:ext cx="3365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마인드 맵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사용자들 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Community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0706" y="5862819"/>
            <a:ext cx="2719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특정 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“ </a:t>
            </a:r>
            <a:r>
              <a:rPr lang="en-US" altLang="ko-KR" sz="1500" b="1" dirty="0" err="1" smtClean="0">
                <a:latin typeface="나눔고딕"/>
                <a:ea typeface="나눔고딕"/>
                <a:cs typeface="나눔고딕"/>
              </a:rPr>
              <a:t>Treezer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”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010" y="2881520"/>
            <a:ext cx="1847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”  </a:t>
            </a:r>
            <a:r>
              <a:rPr lang="en-US" sz="1300" b="1" dirty="0" smtClean="0">
                <a:latin typeface="나눔고딕"/>
                <a:ea typeface="나눔고딕"/>
                <a:cs typeface="나눔고딕"/>
              </a:rPr>
              <a:t>Web site</a:t>
            </a:r>
            <a:endParaRPr lang="en-US" sz="13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타원형 설명선 12"/>
          <p:cNvSpPr/>
          <p:nvPr/>
        </p:nvSpPr>
        <p:spPr>
          <a:xfrm>
            <a:off x="4899797" y="2792963"/>
            <a:ext cx="4244203" cy="1198199"/>
          </a:xfrm>
          <a:prstGeom prst="wedgeEllipseCallout">
            <a:avLst>
              <a:gd name="adj1" fmla="val 14266"/>
              <a:gd name="adj2" fmla="val 6431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500" b="1" dirty="0" smtClean="0"/>
              <a:t>완성된 풍성한 마인드맵들</a:t>
            </a:r>
            <a:r>
              <a:rPr lang="en-US" altLang="ko-KR" sz="1500" b="1" dirty="0" smtClean="0"/>
              <a:t>..</a:t>
            </a:r>
          </a:p>
          <a:p>
            <a:pPr>
              <a:defRPr/>
            </a:pPr>
            <a:r>
              <a:rPr lang="en-US" altLang="ko-KR" sz="1500" b="1" dirty="0" err="1" smtClean="0"/>
              <a:t>Treeze</a:t>
            </a:r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를 통해</a:t>
            </a:r>
            <a:r>
              <a:rPr lang="en-US" altLang="ko-KR" sz="1500" b="1" dirty="0" smtClean="0"/>
              <a:t>..</a:t>
            </a:r>
            <a:r>
              <a:rPr lang="ko-KR" altLang="en-US" sz="1500" b="1" dirty="0" smtClean="0"/>
              <a:t> 찾아보고</a:t>
            </a:r>
            <a:endParaRPr lang="en-US" altLang="ko-KR" sz="1500" b="1" dirty="0"/>
          </a:p>
          <a:p>
            <a:pPr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원하던 자료를 얻는다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8" name="타원형 설명선 12"/>
          <p:cNvSpPr/>
          <p:nvPr/>
        </p:nvSpPr>
        <p:spPr>
          <a:xfrm>
            <a:off x="0" y="2799985"/>
            <a:ext cx="2926389" cy="1687358"/>
          </a:xfrm>
          <a:prstGeom prst="wedgeEllipseCallout">
            <a:avLst>
              <a:gd name="adj1" fmla="val -15906"/>
              <a:gd name="adj2" fmla="val 5701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웹 또는 로컬 마인드맵 작성 프로그램을 통한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공유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공동작업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8192" y="162660"/>
            <a:ext cx="5558538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T</a:t>
            </a:r>
            <a:r>
              <a:rPr lang="en-US" altLang="ko-KR" sz="5000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reeze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서비스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구조</a:t>
            </a:r>
            <a:endParaRPr lang="en-US" altLang="ko-KR" sz="5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pic>
        <p:nvPicPr>
          <p:cNvPr id="2" name="Picture 1" descr="mi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40" y="1039319"/>
            <a:ext cx="2915784" cy="1822365"/>
          </a:xfrm>
          <a:prstGeom prst="rect">
            <a:avLst/>
          </a:prstGeom>
        </p:spPr>
      </p:pic>
      <p:sp>
        <p:nvSpPr>
          <p:cNvPr id="25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" name="타원형 설명선 12"/>
          <p:cNvSpPr/>
          <p:nvPr/>
        </p:nvSpPr>
        <p:spPr>
          <a:xfrm>
            <a:off x="5983064" y="1009437"/>
            <a:ext cx="3160936" cy="1687358"/>
          </a:xfrm>
          <a:prstGeom prst="wedgeEllipseCallout">
            <a:avLst>
              <a:gd name="adj1" fmla="val -47576"/>
              <a:gd name="adj2" fmla="val -3773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을 통한 한눈에 알아볼수있고 정리가 잘된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지식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정보 창고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58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377" y="2591793"/>
            <a:ext cx="8312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기술</a:t>
            </a:r>
            <a:r>
              <a:rPr lang="en-US" altLang="ko-KR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시스템 구조 소개</a:t>
            </a:r>
            <a:endParaRPr lang="ko-KR" altLang="en-US" sz="66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422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8742" y="598436"/>
            <a:ext cx="4732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개발 도구 및 기술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d3-sl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" y="1516320"/>
            <a:ext cx="2017967" cy="1513475"/>
          </a:xfrm>
          <a:prstGeom prst="rect">
            <a:avLst/>
          </a:prstGeom>
        </p:spPr>
      </p:pic>
      <p:pic>
        <p:nvPicPr>
          <p:cNvPr id="9" name="Picture 8" descr="bootstrap_screenshot_0_13474202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71" y="1152434"/>
            <a:ext cx="2345765" cy="2345765"/>
          </a:xfrm>
          <a:prstGeom prst="rect">
            <a:avLst/>
          </a:prstGeom>
        </p:spPr>
      </p:pic>
      <p:pic>
        <p:nvPicPr>
          <p:cNvPr id="10" name="Picture 9" descr="6a00d8341c767353ef016762f7c808970b-800w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61" y="3348789"/>
            <a:ext cx="1638549" cy="2457823"/>
          </a:xfrm>
          <a:prstGeom prst="rect">
            <a:avLst/>
          </a:prstGeom>
        </p:spPr>
      </p:pic>
      <p:pic>
        <p:nvPicPr>
          <p:cNvPr id="14" name="Picture 13" descr="mi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45" y="1531261"/>
            <a:ext cx="2388597" cy="1492873"/>
          </a:xfrm>
          <a:prstGeom prst="rect">
            <a:avLst/>
          </a:prstGeom>
        </p:spPr>
      </p:pic>
      <p:pic>
        <p:nvPicPr>
          <p:cNvPr id="15" name="Picture 14" descr="wplogoblue-stacked-rg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1" y="3962698"/>
            <a:ext cx="1957872" cy="1397921"/>
          </a:xfrm>
          <a:prstGeom prst="rect">
            <a:avLst/>
          </a:prstGeom>
        </p:spPr>
      </p:pic>
      <p:pic>
        <p:nvPicPr>
          <p:cNvPr id="16" name="Picture 15" descr="Sublime_Tex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74" y="3710093"/>
            <a:ext cx="1650526" cy="1650526"/>
          </a:xfrm>
          <a:prstGeom prst="rect">
            <a:avLst/>
          </a:prstGeom>
        </p:spPr>
      </p:pic>
      <p:pic>
        <p:nvPicPr>
          <p:cNvPr id="17" name="Picture 16" descr="Logo_Spring_258x15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3814680"/>
            <a:ext cx="2222929" cy="1301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9421" y="3161469"/>
            <a:ext cx="2373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D3.js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r>
              <a:rPr lang="ko-KR" altLang="en-US" sz="1500" dirty="0" smtClean="0"/>
              <a:t>드맵 조작 기술응용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691031" y="5182260"/>
            <a:ext cx="2017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Spring Framework</a:t>
            </a:r>
          </a:p>
          <a:p>
            <a:r>
              <a:rPr lang="ko-KR" altLang="en-US" sz="1500" dirty="0" smtClean="0"/>
              <a:t>서버 프레임 워크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8114" y="3059260"/>
            <a:ext cx="1996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Drichard</a:t>
            </a:r>
            <a:endParaRPr lang="en-US" sz="1500" dirty="0" smtClean="0"/>
          </a:p>
          <a:p>
            <a:r>
              <a:rPr lang="ko-KR" altLang="en-US" sz="1500" dirty="0" smtClean="0"/>
              <a:t>마인드맵 오픈 소스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3117647" y="5383821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Sublime Text2 </a:t>
            </a:r>
            <a:r>
              <a:rPr lang="ko-KR" altLang="en-US" sz="1500" dirty="0" smtClean="0"/>
              <a:t>개발 도구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942119" y="5447906"/>
            <a:ext cx="2478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Wordpress</a:t>
            </a:r>
            <a:r>
              <a:rPr lang="en-US" sz="1500" dirty="0" smtClean="0"/>
              <a:t> </a:t>
            </a:r>
            <a:r>
              <a:rPr lang="ko-KR" altLang="en-US" sz="1500" dirty="0" smtClean="0"/>
              <a:t>회의록 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6251390" y="3266056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Bootstrap </a:t>
            </a:r>
          </a:p>
          <a:p>
            <a:r>
              <a:rPr lang="en-US" sz="1500" dirty="0" smtClean="0"/>
              <a:t>UI</a:t>
            </a:r>
            <a:r>
              <a:rPr lang="ko-KR" altLang="en-US" sz="1500" dirty="0" smtClean="0"/>
              <a:t> 개발 기술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7050008" y="5806612"/>
            <a:ext cx="25566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/>
              <a:t>Github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소스 버전관리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796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7"/>
          <p:cNvSpPr>
            <a:spLocks noChangeArrowheads="1"/>
          </p:cNvSpPr>
          <p:nvPr/>
        </p:nvSpPr>
        <p:spPr bwMode="auto">
          <a:xfrm>
            <a:off x="2480235" y="4900625"/>
            <a:ext cx="3891519" cy="1393297"/>
          </a:xfrm>
          <a:prstGeom prst="cube">
            <a:avLst>
              <a:gd name="adj" fmla="val 8778"/>
            </a:avLst>
          </a:prstGeom>
          <a:gradFill rotWithShape="0">
            <a:gsLst>
              <a:gs pos="0">
                <a:srgbClr val="CC9900"/>
              </a:gs>
              <a:gs pos="100000">
                <a:srgbClr val="5E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AutoShape 89"/>
          <p:cNvSpPr>
            <a:spLocks noChangeArrowheads="1"/>
          </p:cNvSpPr>
          <p:nvPr/>
        </p:nvSpPr>
        <p:spPr bwMode="auto">
          <a:xfrm>
            <a:off x="321149" y="2039843"/>
            <a:ext cx="3878961" cy="2608738"/>
          </a:xfrm>
          <a:prstGeom prst="cube">
            <a:avLst>
              <a:gd name="adj" fmla="val 9699"/>
            </a:avLst>
          </a:prstGeom>
          <a:gradFill rotWithShape="0">
            <a:gsLst>
              <a:gs pos="0">
                <a:srgbClr val="2D5A6B"/>
              </a:gs>
              <a:gs pos="100000">
                <a:srgbClr val="62C2E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5" name="AutoShape 91"/>
          <p:cNvSpPr>
            <a:spLocks noChangeArrowheads="1"/>
          </p:cNvSpPr>
          <p:nvPr/>
        </p:nvSpPr>
        <p:spPr bwMode="auto">
          <a:xfrm>
            <a:off x="6797026" y="3233709"/>
            <a:ext cx="2171747" cy="1704423"/>
          </a:xfrm>
          <a:prstGeom prst="cube">
            <a:avLst>
              <a:gd name="adj" fmla="val 11519"/>
            </a:avLst>
          </a:prstGeom>
          <a:gradFill rotWithShape="0">
            <a:gsLst>
              <a:gs pos="0">
                <a:srgbClr val="CC0066"/>
              </a:gs>
              <a:gs pos="100000">
                <a:srgbClr val="5E002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6890045" y="1138614"/>
            <a:ext cx="1929588" cy="1681920"/>
          </a:xfrm>
          <a:prstGeom prst="can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EB6F5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ysq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03" y="2058675"/>
            <a:ext cx="1097743" cy="567119"/>
          </a:xfrm>
          <a:prstGeom prst="rect">
            <a:avLst/>
          </a:prstGeom>
        </p:spPr>
      </p:pic>
      <p:pic>
        <p:nvPicPr>
          <p:cNvPr id="9" name="Picture 8" descr="hibernate_logo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08" y="3906457"/>
            <a:ext cx="1111283" cy="308450"/>
          </a:xfrm>
          <a:prstGeom prst="rect">
            <a:avLst/>
          </a:prstGeom>
        </p:spPr>
      </p:pic>
      <p:sp>
        <p:nvSpPr>
          <p:cNvPr id="10" name="Rectangle 92"/>
          <p:cNvSpPr>
            <a:spLocks noChangeArrowheads="1"/>
          </p:cNvSpPr>
          <p:nvPr/>
        </p:nvSpPr>
        <p:spPr bwMode="auto">
          <a:xfrm>
            <a:off x="7156913" y="1589814"/>
            <a:ext cx="12825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2" name="Picture 11" descr="springFrame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52" y="3898961"/>
            <a:ext cx="615250" cy="359579"/>
          </a:xfrm>
          <a:prstGeom prst="rect">
            <a:avLst/>
          </a:prstGeom>
        </p:spPr>
      </p:pic>
      <p:sp>
        <p:nvSpPr>
          <p:cNvPr id="13" name="Rectangle 92"/>
          <p:cNvSpPr>
            <a:spLocks noChangeArrowheads="1"/>
          </p:cNvSpPr>
          <p:nvPr/>
        </p:nvSpPr>
        <p:spPr bwMode="auto">
          <a:xfrm>
            <a:off x="7305068" y="349006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Server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Rectangle 92"/>
          <p:cNvSpPr>
            <a:spLocks noChangeArrowheads="1"/>
          </p:cNvSpPr>
          <p:nvPr/>
        </p:nvSpPr>
        <p:spPr bwMode="auto">
          <a:xfrm>
            <a:off x="1429202" y="23743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Web Browser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92"/>
          <p:cNvSpPr>
            <a:spLocks noChangeArrowheads="1"/>
          </p:cNvSpPr>
          <p:nvPr/>
        </p:nvSpPr>
        <p:spPr bwMode="auto">
          <a:xfrm>
            <a:off x="2961104" y="5012000"/>
            <a:ext cx="3064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Local Mind-map Program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6508952" y="5014550"/>
            <a:ext cx="1737399" cy="612851"/>
          </a:xfrm>
          <a:prstGeom prst="bentConnector3">
            <a:avLst>
              <a:gd name="adj1" fmla="val 10073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29521" y="2880417"/>
            <a:ext cx="0" cy="3192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969726" y="2857737"/>
            <a:ext cx="2039" cy="35329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71554" y="3776389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60214" y="3571095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35923" y="3219571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32" name="TextBox 31"/>
          <p:cNvSpPr txBox="1"/>
          <p:nvPr/>
        </p:nvSpPr>
        <p:spPr>
          <a:xfrm>
            <a:off x="5096111" y="3882354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7707" y="2916232"/>
            <a:ext cx="77063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데이터 요청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8068840" y="2916232"/>
            <a:ext cx="94529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데이터 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cxnSp>
        <p:nvCxnSpPr>
          <p:cNvPr id="35" name="Elbow Connector 34"/>
          <p:cNvCxnSpPr/>
          <p:nvPr/>
        </p:nvCxnSpPr>
        <p:spPr>
          <a:xfrm rot="10800000" flipV="1">
            <a:off x="6508953" y="5122272"/>
            <a:ext cx="1930559" cy="850639"/>
          </a:xfrm>
          <a:prstGeom prst="bentConnector3">
            <a:avLst>
              <a:gd name="adj1" fmla="val -107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0_InternetExplorer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02" y="2797017"/>
            <a:ext cx="1531902" cy="153190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23447" y="6062893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44" name="TextBox 43"/>
          <p:cNvSpPr txBox="1"/>
          <p:nvPr/>
        </p:nvSpPr>
        <p:spPr>
          <a:xfrm>
            <a:off x="6595505" y="5186238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pic>
        <p:nvPicPr>
          <p:cNvPr id="54" name="Picture 53" descr="xmind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43" y="5494910"/>
            <a:ext cx="725161" cy="725161"/>
          </a:xfrm>
          <a:prstGeom prst="rect">
            <a:avLst/>
          </a:prstGeom>
        </p:spPr>
      </p:pic>
      <p:pic>
        <p:nvPicPr>
          <p:cNvPr id="56" name="Picture 55" descr="FreeMi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70" y="5566136"/>
            <a:ext cx="1046044" cy="64593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35155" y="598436"/>
            <a:ext cx="4519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시스템 설계구조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리눅스_rkdwodnd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73" y="4235849"/>
            <a:ext cx="984887" cy="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993" y="89646"/>
            <a:ext cx="6760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마일 스톤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178" y="1181529"/>
            <a:ext cx="854635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그릴수있는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리스트가 보이고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이 가능한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 시나리오 프로토타입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계획</a:t>
            </a:r>
            <a:r>
              <a:rPr lang="en-US" altLang="ko-KR" dirty="0" smtClean="0"/>
              <a:t>,</a:t>
            </a:r>
            <a:r>
              <a:rPr lang="ko-KR" altLang="en-US" dirty="0" smtClean="0"/>
              <a:t>준비 마인드맵으로 부터의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 기술 프로토타입구성</a:t>
            </a:r>
            <a:r>
              <a:rPr lang="en-US" altLang="ko-KR" dirty="0" smtClean="0"/>
              <a:t>(</a:t>
            </a:r>
            <a:r>
              <a:rPr lang="ko-KR" altLang="en-US" smtClean="0"/>
              <a:t>진행중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교육 마인드맵의 노드 자동추천</a:t>
            </a:r>
            <a:r>
              <a:rPr lang="en-US" altLang="ko-KR" dirty="0" smtClean="0"/>
              <a:t>,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파일첨부 등 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기능 구현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임시적인 디자인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컨셉에 맞춰서 프로토타입이 아닌</a:t>
            </a:r>
            <a:endParaRPr lang="en-US" altLang="ko-KR" dirty="0" smtClean="0"/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서비스 가능한 웹 사이트로 재구성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-</a:t>
            </a:r>
            <a:r>
              <a:rPr lang="ko-KR" altLang="en-US" dirty="0" smtClean="0"/>
              <a:t>  세부기능구현 및 데모 발표준비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4</a:t>
            </a:r>
            <a:r>
              <a:rPr lang="ko-KR" altLang="en-US" dirty="0" smtClean="0"/>
              <a:t>주차 </a:t>
            </a:r>
            <a:r>
              <a:rPr lang="ko-KR" altLang="ko-KR" dirty="0" smtClean="0"/>
              <a:t>~</a:t>
            </a:r>
            <a:r>
              <a:rPr lang="ko-KR" altLang="en-US" dirty="0" smtClean="0"/>
              <a:t> </a:t>
            </a:r>
            <a:r>
              <a:rPr lang="ko-KR" altLang="ko-KR" dirty="0"/>
              <a:t>6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최종 설계발표까지의 계획은 미정</a:t>
            </a:r>
            <a:r>
              <a:rPr lang="en-US" altLang="ko-KR" dirty="0" smtClean="0"/>
              <a:t>..</a:t>
            </a:r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                  (이유</a:t>
            </a:r>
            <a:r>
              <a:rPr lang="en-US" altLang="ko-KR" dirty="0" smtClean="0"/>
              <a:t>:</a:t>
            </a:r>
            <a:r>
              <a:rPr lang="ko-KR" altLang="en-US" dirty="0" smtClean="0"/>
              <a:t> 기획이 진행중</a:t>
            </a:r>
            <a:r>
              <a:rPr lang="en-US" altLang="ko-KR" dirty="0" smtClean="0"/>
              <a:t>..)</a:t>
            </a:r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1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8" y="1568825"/>
            <a:ext cx="851647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저희는 </a:t>
            </a:r>
            <a:endParaRPr lang="en-US" altLang="ko-KR" sz="5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단순한 그런 </a:t>
            </a:r>
            <a:r>
              <a:rPr lang="en-US" altLang="ko-KR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Site</a:t>
            </a: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만드는것이 </a:t>
            </a:r>
            <a:r>
              <a:rPr lang="ko-KR" altLang="en-US" sz="5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아닙니다</a:t>
            </a:r>
            <a:r>
              <a:rPr lang="en-US" altLang="ko-KR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  <a:p>
            <a:pPr>
              <a:lnSpc>
                <a:spcPct val="120000"/>
              </a:lnSpc>
            </a:pP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13549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528" y="2330824"/>
            <a:ext cx="8516471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마인드맵이 </a:t>
            </a:r>
            <a:r>
              <a:rPr lang="ko-KR" altLang="en-US" sz="5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모여드는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endParaRPr lang="en-US" altLang="ko-KR" sz="5000" b="1" dirty="0" smtClean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Web Site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만들것입니다</a:t>
            </a: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5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스크린샷 2013-03-26 오전 2.0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76" y="1907233"/>
            <a:ext cx="2184400" cy="64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39780" y="1320018"/>
            <a:ext cx="9321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흩어져있던 가치로운 지식들이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모여드는</a:t>
            </a:r>
            <a:endParaRPr lang="en-US" altLang="ko-KR" sz="3500" b="1" dirty="0" smtClean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                          처럼 </a:t>
            </a:r>
            <a:endParaRPr lang="en-US" altLang="ko-KR" sz="3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607915" y="3462524"/>
            <a:ext cx="88825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흩어져있던 가치로운 마인드맵들이 </a:t>
            </a:r>
            <a:r>
              <a:rPr lang="ko-KR" altLang="en-US" sz="3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모여드는 </a:t>
            </a:r>
            <a:endParaRPr lang="en-US" altLang="ko-KR" sz="3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              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Web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Site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 만들것입니다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216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647" y="2882185"/>
            <a:ext cx="860611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그리고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다른사람들과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을 </a:t>
            </a:r>
            <a:endParaRPr lang="en-US" altLang="ko-KR" sz="25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                  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같이 만들수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있습니다</a:t>
            </a:r>
            <a:r>
              <a:rPr lang="en-US" altLang="ko-KR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268942" y="4872103"/>
            <a:ext cx="8949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수많은 마인드맵들 중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궁금한 주제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ko-KR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                   쉽게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찾을 수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있습니다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3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-2361408" y="855784"/>
            <a:ext cx="128202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사람들이 마인드맵을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갖고 올수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있습니다</a:t>
            </a:r>
            <a:r>
              <a:rPr lang="en-US" altLang="ko-KR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1169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4823" y="1568825"/>
            <a:ext cx="9263529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결국 저희는</a:t>
            </a:r>
            <a:r>
              <a:rPr lang="ko-KR" altLang="en-US" sz="5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50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사람들이 </a:t>
            </a:r>
            <a:r>
              <a:rPr lang="ko-KR" altLang="en-US" sz="5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 공유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4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4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가능하게 하는 </a:t>
            </a:r>
            <a:r>
              <a:rPr lang="en-US" altLang="ko-KR" sz="4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Web Site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 만듭니다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4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4823" y="1568825"/>
            <a:ext cx="9263529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여기서 끝이 아닙니다</a:t>
            </a:r>
            <a:r>
              <a:rPr lang="en-US" altLang="ko-KR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4000" b="1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en-US" altLang="ko-KR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마인드맵을 그리기위해서</a:t>
            </a:r>
            <a:endParaRPr lang="en-US" altLang="ko-KR" sz="4000" b="1" dirty="0" smtClean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마인드맵을 그리는 사람은 없다</a:t>
            </a:r>
            <a:r>
              <a:rPr lang="en-US" altLang="ko-KR" sz="4000" b="1" dirty="0" smtClean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95388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8675" y="2460078"/>
            <a:ext cx="0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altLang="ko-KR" sz="90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562" y="1344707"/>
            <a:ext cx="9263529" cy="376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altLang="ko-KR" sz="4000" b="1" dirty="0" smtClean="0">
              <a:solidFill>
                <a:srgbClr val="C96760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endParaRPr lang="en-US" altLang="ko-KR" sz="4000" b="1" dirty="0">
              <a:solidFill>
                <a:srgbClr val="C96760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완성된 마인드맵</a:t>
            </a:r>
            <a:r>
              <a:rPr lang="ko-KR" altLang="en-US" sz="30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으로</a:t>
            </a:r>
            <a:endParaRPr lang="en-US" altLang="ko-KR" sz="3000" b="1" dirty="0">
              <a:solidFill>
                <a:srgbClr val="C96760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endParaRPr lang="en-US" altLang="ko-KR" sz="4000" b="1" dirty="0">
              <a:solidFill>
                <a:srgbClr val="C96760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관련 자료</a:t>
            </a:r>
            <a:r>
              <a:rPr lang="ko-KR" altLang="en-US" sz="25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40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 생성</a:t>
            </a:r>
            <a:r>
              <a:rPr lang="ko-KR" altLang="en-US" sz="25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해줍니다</a:t>
            </a:r>
            <a:r>
              <a:rPr lang="en-US" altLang="ko-KR" sz="2500" b="1" dirty="0" smtClean="0">
                <a:solidFill>
                  <a:srgbClr val="C9676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19650" y="80682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6949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875</Words>
  <Application>Microsoft Macintosh PowerPoint</Application>
  <PresentationFormat>On-screen Show (4:3)</PresentationFormat>
  <Paragraphs>222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Social Drawing Mind Map   Treeze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yukult400@gmail.com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자전거 공유경제 E.T Bike</dc:title>
  <dc:creator>송 태웅</dc:creator>
  <cp:lastModifiedBy>송 태웅</cp:lastModifiedBy>
  <cp:revision>837</cp:revision>
  <cp:lastPrinted>2012-11-18T16:47:21Z</cp:lastPrinted>
  <dcterms:created xsi:type="dcterms:W3CDTF">2012-11-16T23:10:03Z</dcterms:created>
  <dcterms:modified xsi:type="dcterms:W3CDTF">2013-03-25T19:10:39Z</dcterms:modified>
</cp:coreProperties>
</file>